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0" r:id="rId2"/>
    <p:sldId id="345" r:id="rId3"/>
    <p:sldId id="343" r:id="rId4"/>
    <p:sldId id="291" r:id="rId5"/>
    <p:sldId id="295" r:id="rId6"/>
    <p:sldId id="292" r:id="rId7"/>
    <p:sldId id="337" r:id="rId8"/>
    <p:sldId id="304" r:id="rId9"/>
    <p:sldId id="305" r:id="rId10"/>
    <p:sldId id="307" r:id="rId11"/>
    <p:sldId id="306" r:id="rId12"/>
    <p:sldId id="309" r:id="rId13"/>
    <p:sldId id="347" r:id="rId14"/>
    <p:sldId id="348" r:id="rId15"/>
    <p:sldId id="349" r:id="rId16"/>
    <p:sldId id="311" r:id="rId17"/>
    <p:sldId id="352" r:id="rId18"/>
    <p:sldId id="35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Doan" initials="DD" lastIdx="6" clrIdx="0">
    <p:extLst>
      <p:ext uri="{19B8F6BF-5375-455C-9EA6-DF929625EA0E}">
        <p15:presenceInfo xmlns:p15="http://schemas.microsoft.com/office/powerpoint/2012/main" userId="S-1-5-21-4182823498-1060327879-836258659-4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76678" autoAdjust="0"/>
  </p:normalViewPr>
  <p:slideViewPr>
    <p:cSldViewPr>
      <p:cViewPr varScale="1">
        <p:scale>
          <a:sx n="51" d="100"/>
          <a:sy n="51" d="100"/>
        </p:scale>
        <p:origin x="19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835A5-A34C-449C-B10B-4CF12B32ABF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EEC15-CE1E-4802-A749-D8BBE78D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RtR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phi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phủ</a:t>
            </a:r>
            <a:r>
              <a:rPr lang="en-US" baseline="0" dirty="0" smtClean="0"/>
              <a:t>, phi </a:t>
            </a:r>
            <a:r>
              <a:rPr lang="en-US" baseline="0" dirty="0" err="1" smtClean="0"/>
              <a:t>lợi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nhuận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Hoa </a:t>
            </a:r>
            <a:r>
              <a:rPr lang="en-US" baseline="0" dirty="0" err="1" smtClean="0"/>
              <a:t>Kỳ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John Wood và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 2000.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3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67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</a:t>
            </a:r>
            <a:r>
              <a:rPr lang="en-US" baseline="0" dirty="0" smtClean="0"/>
              <a:t> học: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đình</a:t>
            </a:r>
            <a:r>
              <a:rPr lang="en-US" baseline="0" dirty="0" smtClean="0"/>
              <a:t> và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học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endParaRPr lang="en-US" baseline="0" dirty="0" smtClean="0"/>
          </a:p>
          <a:p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form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endParaRPr lang="en-US" baseline="0" dirty="0" smtClean="0"/>
          </a:p>
          <a:p>
            <a:r>
              <a:rPr lang="en-US" baseline="0" dirty="0" err="1" smtClean="0"/>
              <a:t>Giám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NVTV, GH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viện</a:t>
            </a:r>
            <a:endParaRPr lang="en-US" baseline="0" dirty="0" smtClean="0"/>
          </a:p>
          <a:p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ràng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dõi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1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và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5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380 THƯ</a:t>
            </a:r>
            <a:r>
              <a:rPr lang="en-US" baseline="0" dirty="0" smtClean="0"/>
              <a:t> VIỆN ĐANG HOẠT ĐỘNG (BẮC: 155, NAM: 225)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76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7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RtR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13 </a:t>
            </a:r>
            <a:r>
              <a:rPr lang="en-US" baseline="0" dirty="0" err="1" smtClean="0"/>
              <a:t>quốc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Châu</a:t>
            </a:r>
            <a:r>
              <a:rPr lang="en-US" baseline="0" dirty="0" smtClean="0"/>
              <a:t> Á và </a:t>
            </a:r>
            <a:r>
              <a:rPr lang="en-US" baseline="0" dirty="0" err="1" smtClean="0"/>
              <a:t>Châu</a:t>
            </a:r>
            <a:r>
              <a:rPr lang="en-US" baseline="0" dirty="0" smtClean="0"/>
              <a:t> Phi,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dirty="0" smtClean="0"/>
              <a:t>10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can </a:t>
            </a:r>
            <a:r>
              <a:rPr lang="en-US" baseline="0" dirty="0" err="1" smtClean="0"/>
              <a:t>thiệp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phi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quốc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7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phương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học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học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chương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học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vấn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1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thưởng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2011,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UNESCO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thưởng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thưởng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Khổng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xóa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thưởng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Rubenstein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Quốc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Mỹ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lĩnh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thưởng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Charity Navigator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 star)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(9087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minh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4 star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NGO Advisor,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(500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Toàn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500 ở Mỹ, 500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Á-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tạo,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và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0B1B-2217-43C6-8549-279208A245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7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Nam,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 2001,  </a:t>
            </a:r>
            <a:r>
              <a:rPr lang="en-US" baseline="0" dirty="0" err="1" smtClean="0"/>
              <a:t>RtR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8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1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87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0B1B-2217-43C6-8549-279208A245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0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1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7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9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5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3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9AC8-DDCD-4BF1-9772-F5DBB1C5E9CB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1957" y="5257800"/>
            <a:ext cx="7598819" cy="1029096"/>
          </a:xfrm>
          <a:ln w="3175">
            <a:noFill/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vi-VN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ROOM TO READ </a:t>
            </a:r>
            <a:r>
              <a:rPr lang="en-US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VÀ MÔ HÌNH THƯ VIỆN THÂN THIỆN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/>
          <a:stretch/>
        </p:blipFill>
        <p:spPr>
          <a:xfrm>
            <a:off x="5822329" y="0"/>
            <a:ext cx="3321672" cy="226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6"/>
          <a:stretch/>
        </p:blipFill>
        <p:spPr>
          <a:xfrm>
            <a:off x="-1" y="0"/>
            <a:ext cx="3236495" cy="2269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8" y="532117"/>
            <a:ext cx="1950999" cy="1297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31435" b="2228"/>
          <a:stretch/>
        </p:blipFill>
        <p:spPr>
          <a:xfrm>
            <a:off x="3534206" y="2349373"/>
            <a:ext cx="2187516" cy="2252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r="3807"/>
          <a:stretch/>
        </p:blipFill>
        <p:spPr>
          <a:xfrm>
            <a:off x="0" y="2349372"/>
            <a:ext cx="3490569" cy="2252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59" y="2349374"/>
            <a:ext cx="3378641" cy="22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87" y="227596"/>
            <a:ext cx="6096055" cy="85674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Calibri "/>
                <a:cs typeface="Calibri Light" panose="020F0302020204030204" pitchFamily="34" charset="0"/>
              </a:rPr>
              <a:t>THƯ VIỆN THÂN THIỆN</a:t>
            </a:r>
            <a:endParaRPr lang="en-US" b="1" dirty="0">
              <a:solidFill>
                <a:srgbClr val="0070C0"/>
              </a:solidFill>
              <a:latin typeface="Calibri 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4537" y="842570"/>
            <a:ext cx="6100010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208" y="796835"/>
            <a:ext cx="708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 LIỆU ĐỌC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0376" y="1401900"/>
            <a:ext cx="4529815" cy="707886"/>
            <a:chOff x="196511" y="1822313"/>
            <a:chExt cx="4529815" cy="506588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230069" y="1874041"/>
              <a:ext cx="291676" cy="35879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280" y="1822313"/>
              <a:ext cx="4152046" cy="506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SÁCH </a:t>
              </a:r>
              <a:r>
                <a:rPr lang="en-US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CHẤT LƯỢNG 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VÀ </a:t>
              </a:r>
              <a:r>
                <a:rPr lang="en-US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PHÙ HỢP 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VỚI TRÌNH ĐỘ ĐỌC</a:t>
              </a:r>
              <a:endParaRPr lang="vi-VN" sz="2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48145" y="2436020"/>
            <a:ext cx="4167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SÁCH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CHO HỌC SINH MỚI BẮT ĐẦU ĐỌC</a:t>
            </a:r>
            <a:r>
              <a:rPr lang="vi-V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VÀ  DÙNG TRONG TIÊT ĐỌC THƯ VIỆN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196494" y="3553062"/>
            <a:ext cx="2591354" cy="3110991"/>
            <a:chOff x="792135" y="3704591"/>
            <a:chExt cx="2591354" cy="3110991"/>
          </a:xfrm>
        </p:grpSpPr>
        <p:sp>
          <p:nvSpPr>
            <p:cNvPr id="25" name="Oval 24"/>
            <p:cNvSpPr/>
            <p:nvPr/>
          </p:nvSpPr>
          <p:spPr>
            <a:xfrm>
              <a:off x="1901811" y="3704591"/>
              <a:ext cx="448561" cy="40714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888052" y="4259013"/>
              <a:ext cx="448561" cy="407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894556" y="4802205"/>
              <a:ext cx="448561" cy="40714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85426" y="5327979"/>
              <a:ext cx="448561" cy="40714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01811" y="5882664"/>
              <a:ext cx="448561" cy="407144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885426" y="6408438"/>
              <a:ext cx="448561" cy="40714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98410" y="3908164"/>
              <a:ext cx="917092" cy="1097613"/>
              <a:chOff x="884250" y="3908164"/>
              <a:chExt cx="917092" cy="1097613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900545" y="3908164"/>
                <a:ext cx="720437" cy="5544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900545" y="4462585"/>
                <a:ext cx="900797" cy="84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884250" y="4471039"/>
                <a:ext cx="750602" cy="5347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rot="10800000">
              <a:off x="2466397" y="4462585"/>
              <a:ext cx="917092" cy="1097613"/>
              <a:chOff x="884250" y="3908164"/>
              <a:chExt cx="917092" cy="1097613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900545" y="3908164"/>
                <a:ext cx="720437" cy="5544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900545" y="4462585"/>
                <a:ext cx="900797" cy="84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884250" y="4471039"/>
                <a:ext cx="750602" cy="5347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 rot="10800000">
              <a:off x="2425373" y="5686281"/>
              <a:ext cx="917092" cy="1097613"/>
              <a:chOff x="884250" y="3908164"/>
              <a:chExt cx="917092" cy="1097613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V="1">
                <a:off x="900545" y="3908164"/>
                <a:ext cx="720437" cy="5544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900545" y="4462585"/>
                <a:ext cx="900797" cy="84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884250" y="4471039"/>
                <a:ext cx="750602" cy="5347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>
            <a:xfrm flipV="1">
              <a:off x="872076" y="5077863"/>
              <a:ext cx="720437" cy="5544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872076" y="5632284"/>
              <a:ext cx="900797" cy="8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855781" y="5640738"/>
              <a:ext cx="750602" cy="5347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792135" y="6289808"/>
              <a:ext cx="800378" cy="434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98410" y="6712285"/>
              <a:ext cx="959335" cy="119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204537" y="4160221"/>
            <a:ext cx="96727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600" dirty="0" smtClean="0"/>
              <a:t>LỚP 1 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3857147" y="4712269"/>
            <a:ext cx="96727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600" dirty="0" smtClean="0"/>
              <a:t>LỚP 2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189353" y="5365475"/>
            <a:ext cx="96727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600" dirty="0" smtClean="0"/>
              <a:t>LỚP 3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3848998" y="5934707"/>
            <a:ext cx="96727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600" dirty="0" smtClean="0"/>
              <a:t>LỚP 4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204537" y="6355154"/>
            <a:ext cx="96727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600" dirty="0" smtClean="0"/>
              <a:t>LỚP</a:t>
            </a:r>
            <a:r>
              <a:rPr lang="en-US" sz="1600" dirty="0" smtClean="0"/>
              <a:t> 5</a:t>
            </a:r>
            <a:endParaRPr lang="en-US" sz="1600" dirty="0"/>
          </a:p>
        </p:txBody>
      </p:sp>
      <p:sp>
        <p:nvSpPr>
          <p:cNvPr id="41" name="Isosceles Triangle 40"/>
          <p:cNvSpPr/>
          <p:nvPr/>
        </p:nvSpPr>
        <p:spPr>
          <a:xfrm rot="5400000">
            <a:off x="168452" y="2539087"/>
            <a:ext cx="407576" cy="3587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3" y="3839906"/>
            <a:ext cx="2163262" cy="304144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3" y="1031291"/>
            <a:ext cx="2163262" cy="2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400" y="221921"/>
            <a:ext cx="6096055" cy="856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+mn-lt"/>
                <a:cs typeface="Calibri Light" panose="020F0302020204030204" pitchFamily="34" charset="0"/>
              </a:rPr>
              <a:t>THƯ VIỆN THÂN THIỆN</a:t>
            </a:r>
            <a:endParaRPr lang="en-US" b="1" dirty="0">
              <a:solidFill>
                <a:srgbClr val="0070C0"/>
              </a:solidFill>
              <a:latin typeface="+mn-lt"/>
            </a:endParaRPr>
          </a:p>
          <a:p>
            <a:endParaRPr lang="en-US" sz="4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4535" y="861540"/>
            <a:ext cx="6100010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207" y="875704"/>
            <a:ext cx="708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 GIAN ĐỌC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8140" y="1445796"/>
            <a:ext cx="4439653" cy="461665"/>
            <a:chOff x="204536" y="1922341"/>
            <a:chExt cx="4439653" cy="461665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238094" y="2015041"/>
              <a:ext cx="291676" cy="35879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578" y="1922341"/>
              <a:ext cx="40426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TIẾT ĐỌC THƯ VIỆN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8228" y="1873299"/>
            <a:ext cx="6985572" cy="1012787"/>
            <a:chOff x="547746" y="2451327"/>
            <a:chExt cx="4096442" cy="454361"/>
          </a:xfrm>
        </p:grpSpPr>
        <p:sp>
          <p:nvSpPr>
            <p:cNvPr id="18" name="TextBox 17"/>
            <p:cNvSpPr txBox="1"/>
            <p:nvPr/>
          </p:nvSpPr>
          <p:spPr>
            <a:xfrm>
              <a:off x="601577" y="2536356"/>
              <a:ext cx="4042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746" y="2451327"/>
              <a:ext cx="4096442" cy="317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HỌC SINH </a:t>
              </a:r>
              <a:r>
                <a:rPr lang="vi-VN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ĐƯỢC KHUYẾN</a:t>
              </a:r>
              <a:r>
                <a:rPr lang="en-US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KHÍCH ĐỌC SÁCH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68" y="4001533"/>
            <a:ext cx="3966733" cy="26444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8249" y="2886085"/>
            <a:ext cx="404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MƯỢN SÁCH VỀ NHÀ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65" y="4032380"/>
            <a:ext cx="3973035" cy="2582795"/>
          </a:xfrm>
          <a:prstGeom prst="rect">
            <a:avLst/>
          </a:prstGeom>
        </p:spPr>
      </p:pic>
      <p:sp>
        <p:nvSpPr>
          <p:cNvPr id="22" name="Isosceles Triangle 21"/>
          <p:cNvSpPr/>
          <p:nvPr/>
        </p:nvSpPr>
        <p:spPr>
          <a:xfrm rot="5400000">
            <a:off x="276879" y="2225267"/>
            <a:ext cx="291676" cy="3587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271697" y="3020376"/>
            <a:ext cx="291676" cy="3587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208" y="227539"/>
            <a:ext cx="6096055" cy="856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 THÂN THIỆN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4537" y="808502"/>
            <a:ext cx="6100010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208" y="806024"/>
            <a:ext cx="708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 HUẤN KỸ THUẬT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45" y="4201714"/>
            <a:ext cx="4120903" cy="2748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 b="5329"/>
          <a:stretch/>
        </p:blipFill>
        <p:spPr>
          <a:xfrm>
            <a:off x="171880" y="4183796"/>
            <a:ext cx="4593090" cy="2784290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5533"/>
              </p:ext>
            </p:extLst>
          </p:nvPr>
        </p:nvGraphicFramePr>
        <p:xfrm>
          <a:off x="152400" y="1267689"/>
          <a:ext cx="8766130" cy="27054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81400"/>
                <a:gridCol w="1447800"/>
                <a:gridCol w="1925782"/>
                <a:gridCol w="1811148"/>
              </a:tblGrid>
              <a:tr h="412025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 smtClean="0"/>
                        <a:t>TRƯỜNG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GVCC CẤP</a:t>
                      </a:r>
                      <a:r>
                        <a:rPr lang="en-US" sz="1500" baseline="0" dirty="0" smtClean="0">
                          <a:latin typeface="+mn-lt"/>
                        </a:rPr>
                        <a:t> TỈNH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GVCC QUỐC</a:t>
                      </a:r>
                      <a:r>
                        <a:rPr lang="en-US" sz="1500" baseline="0" smtClean="0"/>
                        <a:t> GIA</a:t>
                      </a:r>
                      <a:endParaRPr lang="en-US" sz="1500" dirty="0"/>
                    </a:p>
                  </a:txBody>
                  <a:tcPr/>
                </a:tc>
              </a:tr>
              <a:tr h="488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b="1" dirty="0" smtClean="0"/>
                        <a:t>THIẾT</a:t>
                      </a:r>
                      <a:r>
                        <a:rPr lang="vi-VN" sz="1500" b="1" baseline="0" dirty="0" smtClean="0"/>
                        <a:t> LẬP THƯ VIỆN </a:t>
                      </a:r>
                      <a:endParaRPr lang="en-US" sz="15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X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3013">
                <a:tc>
                  <a:txBody>
                    <a:bodyPr/>
                    <a:lstStyle/>
                    <a:p>
                      <a:pPr algn="l"/>
                      <a:r>
                        <a:rPr lang="vi-VN" sz="1500" b="1" baseline="0" dirty="0" smtClean="0"/>
                        <a:t>TIẾT ĐỌC THƯ VIỆN 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383013">
                <a:tc>
                  <a:txBody>
                    <a:bodyPr/>
                    <a:lstStyle/>
                    <a:p>
                      <a:pPr algn="l"/>
                      <a:r>
                        <a:rPr lang="vi-VN" sz="1500" b="1" baseline="0" dirty="0" smtClean="0"/>
                        <a:t>SỰ THAM GIA CỦA CỘNG ĐỒNG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46285">
                <a:tc>
                  <a:txBody>
                    <a:bodyPr/>
                    <a:lstStyle/>
                    <a:p>
                      <a:pPr algn="l"/>
                      <a: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DUY TRÌ</a:t>
                      </a:r>
                      <a:r>
                        <a:rPr lang="vi-VN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500" b="1" baseline="0" dirty="0" smtClean="0"/>
                        <a:t>BỀN VỮNG 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46285">
                <a:tc>
                  <a:txBody>
                    <a:bodyPr/>
                    <a:lstStyle/>
                    <a:p>
                      <a:pPr algn="l"/>
                      <a:r>
                        <a:rPr lang="vi-VN" sz="1500" b="1" dirty="0" smtClean="0"/>
                        <a:t>KĨ</a:t>
                      </a:r>
                      <a:r>
                        <a:rPr lang="vi-VN" sz="1500" b="1" baseline="0" dirty="0" smtClean="0"/>
                        <a:t> NĂNG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 HUẤN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346285">
                <a:tc>
                  <a:txBody>
                    <a:bodyPr/>
                    <a:lstStyle/>
                    <a:p>
                      <a:pPr algn="l"/>
                      <a:r>
                        <a:rPr lang="vi-VN" sz="1500" b="1" dirty="0" smtClean="0"/>
                        <a:t>HỖ</a:t>
                      </a:r>
                      <a:r>
                        <a:rPr lang="vi-VN" sz="1500" b="1" baseline="0" dirty="0" smtClean="0"/>
                        <a:t> TRỢ GIÁM SÁT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1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4537" y="801376"/>
            <a:ext cx="6100010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263" y="869791"/>
            <a:ext cx="708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SỰ THAM GIA CỦA CỘNG ĐỒNG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4"/>
          <a:stretch/>
        </p:blipFill>
        <p:spPr>
          <a:xfrm rot="16200000">
            <a:off x="547323" y="3369898"/>
            <a:ext cx="3148498" cy="3834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48" y="3712680"/>
            <a:ext cx="4192197" cy="31312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4536" y="1559094"/>
            <a:ext cx="7720265" cy="830997"/>
            <a:chOff x="263731" y="1684355"/>
            <a:chExt cx="4380457" cy="830997"/>
          </a:xfrm>
        </p:grpSpPr>
        <p:sp>
          <p:nvSpPr>
            <p:cNvPr id="11" name="Isosceles Triangle 10"/>
            <p:cNvSpPr/>
            <p:nvPr/>
          </p:nvSpPr>
          <p:spPr>
            <a:xfrm rot="5400000">
              <a:off x="214854" y="1803582"/>
              <a:ext cx="268205" cy="17045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577" y="1684355"/>
              <a:ext cx="40426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THAM GIA </a:t>
              </a:r>
              <a:r>
                <a:rPr lang="en-US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TẤT CẢ CÁC HOẠT ĐỘNG THƯ VIỆN (</a:t>
              </a: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CẢI TẠO, KHÁNH THÀNH, ĐỌC SÁCH</a:t>
              </a:r>
              <a:r>
                <a:rPr lang="en-US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1469" y="2505862"/>
            <a:ext cx="8743986" cy="461665"/>
            <a:chOff x="175779" y="1518884"/>
            <a:chExt cx="8743986" cy="461665"/>
          </a:xfrm>
        </p:grpSpPr>
        <p:sp>
          <p:nvSpPr>
            <p:cNvPr id="17" name="Isosceles Triangle 16"/>
            <p:cNvSpPr/>
            <p:nvPr/>
          </p:nvSpPr>
          <p:spPr>
            <a:xfrm rot="5400000">
              <a:off x="209337" y="1485327"/>
              <a:ext cx="291676" cy="35879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4277" y="1518884"/>
              <a:ext cx="8165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HỖ TRỢ CON ĐỌC SÁCH TẠI NHÀ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00207" y="89753"/>
            <a:ext cx="6096055" cy="856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+mn-lt"/>
                <a:cs typeface="Calibri Light" panose="020F0302020204030204" pitchFamily="34" charset="0"/>
              </a:rPr>
              <a:t>THƯ VIỆN THÂN THIỆN</a:t>
            </a:r>
            <a:endParaRPr lang="en-US" b="1" dirty="0">
              <a:solidFill>
                <a:srgbClr val="0070C0"/>
              </a:solidFill>
              <a:latin typeface="+mn-lt"/>
            </a:endParaRPr>
          </a:p>
          <a:p>
            <a:endParaRPr lang="en-US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915" y="173322"/>
            <a:ext cx="8305800" cy="120807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 THÂN THIỆN</a:t>
            </a:r>
            <a:br>
              <a:rPr lang="en-US" sz="4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dirty="0" smtClean="0">
                <a:solidFill>
                  <a:schemeClr val="bg1">
                    <a:lumMod val="50000"/>
                  </a:schemeClr>
                </a:solidFill>
              </a:rPr>
              <a:t>NGHIÊN CỨU, GIÁM SÁT, LƯỢNG GIÁ </a:t>
            </a:r>
            <a:r>
              <a:rPr lang="en-US" sz="49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49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9935" y="1905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học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,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form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xếp</a:t>
            </a:r>
            <a:r>
              <a:rPr lang="en-US" dirty="0" smtClean="0"/>
              <a:t> </a:t>
            </a:r>
            <a:r>
              <a:rPr lang="en-US" dirty="0" err="1" smtClean="0"/>
              <a:t>loại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smtClean="0"/>
              <a:t>viện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>
          <a:xfrm rot="5400000">
            <a:off x="271697" y="2100043"/>
            <a:ext cx="291676" cy="3587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271697" y="3227493"/>
            <a:ext cx="291676" cy="3587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271697" y="4359915"/>
            <a:ext cx="291676" cy="3587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244473" y="5498557"/>
            <a:ext cx="291676" cy="3587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0915" y="915305"/>
            <a:ext cx="6100010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5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1035367" y="4645456"/>
            <a:ext cx="1908914" cy="1904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4348"/>
            <a:ext cx="1295400" cy="12954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2352675" y="1162048"/>
            <a:ext cx="21336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443959" y="2350666"/>
            <a:ext cx="1952367" cy="1829438"/>
            <a:chOff x="4515396" y="1842625"/>
            <a:chExt cx="1952367" cy="1829438"/>
          </a:xfrm>
        </p:grpSpPr>
        <p:grpSp>
          <p:nvGrpSpPr>
            <p:cNvPr id="37" name="Group 36"/>
            <p:cNvGrpSpPr/>
            <p:nvPr/>
          </p:nvGrpSpPr>
          <p:grpSpPr>
            <a:xfrm>
              <a:off x="4976465" y="1842625"/>
              <a:ext cx="1345389" cy="1198508"/>
              <a:chOff x="3651693" y="2139023"/>
              <a:chExt cx="1284050" cy="1213779"/>
            </a:xfrm>
          </p:grpSpPr>
          <p:cxnSp>
            <p:nvCxnSpPr>
              <p:cNvPr id="12" name="Curved Connector 11"/>
              <p:cNvCxnSpPr/>
              <p:nvPr/>
            </p:nvCxnSpPr>
            <p:spPr bwMode="auto">
              <a:xfrm rot="5400000">
                <a:off x="3842183" y="2259242"/>
                <a:ext cx="1213779" cy="973341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 rot="20301398">
                <a:off x="3651693" y="2384527"/>
                <a:ext cx="1143000" cy="374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Quan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sát</a:t>
                </a:r>
                <a:endParaRPr lang="en-US" b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515396" y="3087288"/>
              <a:ext cx="1952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Thư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viện</a:t>
              </a:r>
              <a:endParaRPr lang="en-US" sz="3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256014" y="2376591"/>
            <a:ext cx="1770171" cy="1749250"/>
            <a:chOff x="7138650" y="1905915"/>
            <a:chExt cx="1770171" cy="1749250"/>
          </a:xfrm>
        </p:grpSpPr>
        <p:grpSp>
          <p:nvGrpSpPr>
            <p:cNvPr id="36" name="Group 35"/>
            <p:cNvGrpSpPr/>
            <p:nvPr/>
          </p:nvGrpSpPr>
          <p:grpSpPr>
            <a:xfrm>
              <a:off x="7138650" y="1905915"/>
              <a:ext cx="1407272" cy="1107677"/>
              <a:chOff x="6143233" y="2214412"/>
              <a:chExt cx="1328871" cy="1138392"/>
            </a:xfrm>
          </p:grpSpPr>
          <p:cxnSp>
            <p:nvCxnSpPr>
              <p:cNvPr id="14" name="Curved Connector 13"/>
              <p:cNvCxnSpPr/>
              <p:nvPr/>
            </p:nvCxnSpPr>
            <p:spPr bwMode="auto">
              <a:xfrm rot="16200000" flipH="1">
                <a:off x="6083821" y="2273824"/>
                <a:ext cx="1138392" cy="1019567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 rot="1291926">
                <a:off x="6329104" y="2429454"/>
                <a:ext cx="1143000" cy="379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Dự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giờ</a:t>
                </a:r>
                <a:endParaRPr lang="en-US" b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527917" y="3070390"/>
              <a:ext cx="13809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TĐTV</a:t>
              </a:r>
              <a:endParaRPr lang="en-US" sz="32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34047" y="5308047"/>
            <a:ext cx="426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giám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endParaRPr lang="en-US" sz="2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27" y="4354785"/>
            <a:ext cx="379696" cy="3955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34047" y="6157628"/>
            <a:ext cx="426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Sổ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18391" y="4191000"/>
            <a:ext cx="80791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Left Arrow 37"/>
          <p:cNvSpPr/>
          <p:nvPr/>
        </p:nvSpPr>
        <p:spPr bwMode="auto">
          <a:xfrm>
            <a:off x="3261688" y="2743200"/>
            <a:ext cx="988210" cy="662944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1" y="2142281"/>
            <a:ext cx="2459706" cy="19139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35827" y="2262665"/>
            <a:ext cx="1836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Phản</a:t>
            </a:r>
            <a:r>
              <a:rPr lang="en-US" sz="2000" dirty="0" smtClean="0"/>
              <a:t> </a:t>
            </a:r>
            <a:r>
              <a:rPr lang="en-US" sz="2000" dirty="0" err="1" smtClean="0"/>
              <a:t>hồi</a:t>
            </a:r>
            <a:r>
              <a:rPr lang="en-US" sz="2000" dirty="0" smtClean="0"/>
              <a:t> ý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CBTV </a:t>
            </a:r>
            <a:r>
              <a:rPr lang="en-US" sz="2000" dirty="0" err="1" smtClean="0"/>
              <a:t>và</a:t>
            </a:r>
            <a:r>
              <a:rPr lang="en-US" sz="2000" dirty="0" smtClean="0"/>
              <a:t> GV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834047" y="4310834"/>
            <a:ext cx="467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hỗ</a:t>
            </a:r>
            <a:r>
              <a:rPr lang="en-US" sz="2400" dirty="0"/>
              <a:t> </a:t>
            </a:r>
            <a:r>
              <a:rPr lang="en-US" sz="2400" dirty="0" err="1"/>
              <a:t>trợ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8889" r="10833" b="10000"/>
          <a:stretch/>
        </p:blipFill>
        <p:spPr>
          <a:xfrm>
            <a:off x="4955397" y="147798"/>
            <a:ext cx="3061260" cy="208426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34046" y="4810557"/>
            <a:ext cx="53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 smtClean="0"/>
              <a:t>hỗ</a:t>
            </a:r>
            <a:r>
              <a:rPr lang="en-US" sz="2400" dirty="0" smtClean="0"/>
              <a:t> </a:t>
            </a:r>
            <a:r>
              <a:rPr lang="en-US" sz="2400" dirty="0" err="1" smtClean="0"/>
              <a:t>trợ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endParaRPr lang="en-US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27" y="4876664"/>
            <a:ext cx="379696" cy="3955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88" y="5400176"/>
            <a:ext cx="379696" cy="395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88" y="6157628"/>
            <a:ext cx="379696" cy="39555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86000" y="88954"/>
            <a:ext cx="259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/>
              <a:t>Thăm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trường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8526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4537" y="796835"/>
            <a:ext cx="6100010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208" y="796835"/>
            <a:ext cx="708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NGHIÊN CỨU, GIÁM SÁT, LƯỢNG GIÁ 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3556"/>
              </p:ext>
            </p:extLst>
          </p:nvPr>
        </p:nvGraphicFramePr>
        <p:xfrm>
          <a:off x="204537" y="1492685"/>
          <a:ext cx="8217569" cy="46024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178737"/>
                <a:gridCol w="6038832"/>
              </a:tblGrid>
              <a:tr h="47992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CÁC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YẾU TỐ ĐÁNH GIÁ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KẾT</a:t>
                      </a:r>
                      <a:r>
                        <a:rPr lang="en-US" sz="1600" b="1" baseline="0" dirty="0" smtClean="0"/>
                        <a:t> QUẢ BAN ĐẦU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1800" b="1" dirty="0" smtClean="0">
                          <a:solidFill>
                            <a:srgbClr val="002060"/>
                          </a:solidFill>
                        </a:rPr>
                        <a:t>#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LƯỢNG TRƯỜNG THAM GIA DỰ ÁN</a:t>
                      </a:r>
                      <a:endParaRPr lang="vi-VN" sz="18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1800" b="1" baseline="0" dirty="0" smtClean="0">
                          <a:solidFill>
                            <a:srgbClr val="002060"/>
                          </a:solidFill>
                        </a:rPr>
                        <a:t>#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SỐ LƯỢNG SÁCH XUẤT BẢN</a:t>
                      </a:r>
                      <a:endParaRPr lang="vi-VN" sz="18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1800" b="1" baseline="0" dirty="0" smtClean="0">
                          <a:solidFill>
                            <a:srgbClr val="002060"/>
                          </a:solidFill>
                        </a:rPr>
                        <a:t>#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SỐ LƯỢNG GIÁO VIÊN VÀ CÁN BỘ THƯ VIỆN ĐƯỢC TẬP HUẤN </a:t>
                      </a:r>
                      <a:endParaRPr lang="vi-VN" sz="18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1800" b="1" baseline="0" dirty="0" smtClean="0">
                          <a:solidFill>
                            <a:srgbClr val="002060"/>
                          </a:solidFill>
                        </a:rPr>
                        <a:t>#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SỐ LƯỢNG TRẺ HƯỞNG LỢI</a:t>
                      </a:r>
                      <a:endParaRPr lang="vi-VN" sz="1800" b="1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</a:rPr>
                        <a:t>CHỈ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</a:rPr>
                        <a:t> SỐ ĐẦU RA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1800" b="1" dirty="0" smtClean="0">
                          <a:solidFill>
                            <a:srgbClr val="002060"/>
                          </a:solidFill>
                        </a:rPr>
                        <a:t>#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LƯỢNG SÁCH ĐƯỢC MƯỢN VỀ NHÀ</a:t>
                      </a:r>
                      <a:endParaRPr lang="vi-VN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1800" b="1" dirty="0" smtClean="0">
                          <a:solidFill>
                            <a:srgbClr val="002060"/>
                          </a:solidFill>
                        </a:rPr>
                        <a:t>#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TỰA SÁCH QUEN THUỘC VỚI HỌC SINH</a:t>
                      </a:r>
                      <a:endParaRPr lang="vi-VN" sz="1800" b="1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51368"/>
            <a:ext cx="6096055" cy="856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 THÂN THIỆN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32770"/>
            <a:ext cx="5767192" cy="856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 THÂN THIỆN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74131" y="698657"/>
            <a:ext cx="2917436" cy="3087734"/>
            <a:chOff x="6026580" y="1813070"/>
            <a:chExt cx="2917436" cy="3087734"/>
          </a:xfrm>
        </p:grpSpPr>
        <p:sp>
          <p:nvSpPr>
            <p:cNvPr id="13" name="TextBox 12"/>
            <p:cNvSpPr txBox="1"/>
            <p:nvPr/>
          </p:nvSpPr>
          <p:spPr>
            <a:xfrm>
              <a:off x="6060447" y="1813070"/>
              <a:ext cx="2883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26580" y="2339450"/>
              <a:ext cx="28835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C000"/>
                  </a:solidFill>
                  <a:latin typeface="+mj-lt"/>
                </a:rPr>
                <a:t>1,357 </a:t>
              </a:r>
              <a:r>
                <a:rPr lang="vi-VN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THƯ VIỆN 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26580" y="2992589"/>
              <a:ext cx="2883569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C000"/>
                  </a:solidFill>
                </a:rPr>
                <a:t>522,844 </a:t>
              </a:r>
              <a:r>
                <a:rPr lang="vi-VN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SÁCH </a:t>
              </a:r>
              <a:r>
                <a:rPr lang="vi-VN" b="1" dirty="0">
                  <a:latin typeface="Calibri" panose="020F0502020204030204" pitchFamily="34" charset="0"/>
                  <a:cs typeface="Calibri" panose="020F0502020204030204" pitchFamily="34" charset="0"/>
                </a:rPr>
                <a:t>DO ROOM TO READ </a:t>
              </a:r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XUẤT BẢN</a:t>
              </a:r>
            </a:p>
            <a:p>
              <a:endParaRPr lang="en-US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>
                  <a:solidFill>
                    <a:srgbClr val="FFC000"/>
                  </a:solidFill>
                </a:rPr>
                <a:t>2,929,636</a:t>
              </a:r>
            </a:p>
            <a:p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SÁCH MUA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60447" y="3232514"/>
              <a:ext cx="2883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5" y="1678565"/>
            <a:ext cx="4572000" cy="304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9645" y="451173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TỈ LỆ MƯỢN SÁCH LÀ </a:t>
            </a:r>
            <a:r>
              <a:rPr lang="en-US" sz="2400" b="1" dirty="0" smtClean="0">
                <a:solidFill>
                  <a:srgbClr val="FFC000"/>
                </a:solidFill>
              </a:rPr>
              <a:t>17,2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CUỐN/NĂM/HỌC SINH</a:t>
            </a:r>
          </a:p>
          <a:p>
            <a:r>
              <a:rPr lang="vi-VN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998" y="802554"/>
            <a:ext cx="131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KẾT QUẢ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81998" y="776632"/>
            <a:ext cx="6100010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07998" y="3741680"/>
            <a:ext cx="32821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TẬP HUẤN: 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TRƯỜNG, TỈNH, QUỐC GIA</a:t>
            </a: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THƯ VIỆN CÓ SỰ THAM GIA CỦA BAN ĐẠI DIỆN CHA MẸ HỌC SINH </a:t>
            </a:r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608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1206" y="507640"/>
            <a:ext cx="8305800" cy="120807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 THÂN THIỆN</a:t>
            </a:r>
            <a:br>
              <a:rPr lang="en-US" sz="4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solidFill>
                  <a:schemeClr val="bg1">
                    <a:lumMod val="50000"/>
                  </a:schemeClr>
                </a:solidFill>
              </a:rPr>
              <a:t>GHI NHẬN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9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49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9707" y="1981200"/>
            <a:ext cx="8251024" cy="43100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500" dirty="0" err="1"/>
              <a:t>Phù</a:t>
            </a:r>
            <a:r>
              <a:rPr lang="en-US" sz="3500" dirty="0"/>
              <a:t> </a:t>
            </a:r>
            <a:r>
              <a:rPr lang="en-US" sz="3500" dirty="0" err="1"/>
              <a:t>hợp</a:t>
            </a:r>
            <a:r>
              <a:rPr lang="en-US" sz="3500" dirty="0"/>
              <a:t> </a:t>
            </a:r>
            <a:r>
              <a:rPr lang="en-US" sz="3500" dirty="0" err="1"/>
              <a:t>với</a:t>
            </a:r>
            <a:r>
              <a:rPr lang="en-US" sz="3500" dirty="0"/>
              <a:t> </a:t>
            </a:r>
            <a:r>
              <a:rPr lang="en-US" sz="3500" dirty="0" err="1"/>
              <a:t>bối</a:t>
            </a:r>
            <a:r>
              <a:rPr lang="en-US" sz="3500" dirty="0"/>
              <a:t> </a:t>
            </a:r>
            <a:r>
              <a:rPr lang="en-US" sz="3500" dirty="0" err="1"/>
              <a:t>cảnh</a:t>
            </a:r>
            <a:r>
              <a:rPr lang="en-US" sz="3500" dirty="0"/>
              <a:t> </a:t>
            </a:r>
            <a:r>
              <a:rPr lang="en-US" sz="3500" dirty="0" err="1"/>
              <a:t>Việt</a:t>
            </a:r>
            <a:r>
              <a:rPr lang="en-US" sz="3500" dirty="0"/>
              <a:t> Nam: </a:t>
            </a:r>
            <a:r>
              <a:rPr lang="en-US" sz="3500" dirty="0" err="1"/>
              <a:t>triển</a:t>
            </a:r>
            <a:r>
              <a:rPr lang="en-US" sz="3500" dirty="0"/>
              <a:t> </a:t>
            </a:r>
            <a:r>
              <a:rPr lang="en-US" sz="3500" dirty="0" err="1"/>
              <a:t>khai</a:t>
            </a:r>
            <a:r>
              <a:rPr lang="en-US" sz="3500" dirty="0"/>
              <a:t>, </a:t>
            </a:r>
            <a:r>
              <a:rPr lang="en-US" sz="3500" dirty="0" err="1"/>
              <a:t>nhân</a:t>
            </a:r>
            <a:r>
              <a:rPr lang="en-US" sz="3500" dirty="0"/>
              <a:t> </a:t>
            </a:r>
            <a:r>
              <a:rPr lang="en-US" sz="3500" dirty="0" err="1" smtClean="0"/>
              <a:t>rộng</a:t>
            </a:r>
            <a:endParaRPr lang="en-US" sz="35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500" dirty="0" err="1"/>
              <a:t>Danh</a:t>
            </a:r>
            <a:r>
              <a:rPr lang="en-US" sz="3500" dirty="0"/>
              <a:t> </a:t>
            </a:r>
            <a:r>
              <a:rPr lang="en-US" sz="3500" dirty="0" err="1"/>
              <a:t>mục</a:t>
            </a:r>
            <a:r>
              <a:rPr lang="en-US" sz="3500" dirty="0"/>
              <a:t> </a:t>
            </a:r>
            <a:r>
              <a:rPr lang="en-US" sz="3500" dirty="0" err="1"/>
              <a:t>sách</a:t>
            </a:r>
            <a:r>
              <a:rPr lang="en-US" sz="3500" dirty="0"/>
              <a:t>- </a:t>
            </a:r>
            <a:r>
              <a:rPr lang="en-US" sz="3500" dirty="0" err="1"/>
              <a:t>chất</a:t>
            </a:r>
            <a:r>
              <a:rPr lang="en-US" sz="3500" dirty="0"/>
              <a:t> </a:t>
            </a:r>
            <a:r>
              <a:rPr lang="en-US" sz="3500" dirty="0" err="1"/>
              <a:t>lượng</a:t>
            </a:r>
            <a:r>
              <a:rPr lang="en-US" sz="3500" dirty="0"/>
              <a:t> </a:t>
            </a:r>
            <a:r>
              <a:rPr lang="en-US" sz="3500" dirty="0" err="1"/>
              <a:t>và</a:t>
            </a:r>
            <a:r>
              <a:rPr lang="en-US" sz="3500" dirty="0"/>
              <a:t> </a:t>
            </a:r>
            <a:r>
              <a:rPr lang="en-US" sz="3500" dirty="0" err="1"/>
              <a:t>phù</a:t>
            </a:r>
            <a:r>
              <a:rPr lang="en-US" sz="3500" dirty="0"/>
              <a:t> </a:t>
            </a:r>
            <a:r>
              <a:rPr lang="en-US" sz="3500" dirty="0" err="1"/>
              <a:t>hợp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500" dirty="0"/>
              <a:t>Chia </a:t>
            </a:r>
            <a:r>
              <a:rPr lang="en-US" sz="3500" dirty="0" err="1"/>
              <a:t>sẻ</a:t>
            </a:r>
            <a:r>
              <a:rPr lang="en-US" sz="3500" dirty="0"/>
              <a:t> </a:t>
            </a:r>
            <a:r>
              <a:rPr lang="en-US" sz="3500" dirty="0" err="1"/>
              <a:t>kinh</a:t>
            </a:r>
            <a:r>
              <a:rPr lang="en-US" sz="3500" dirty="0"/>
              <a:t> </a:t>
            </a:r>
            <a:r>
              <a:rPr lang="en-US" sz="3500" dirty="0" err="1"/>
              <a:t>nghiệm</a:t>
            </a:r>
            <a:r>
              <a:rPr lang="en-US" sz="3500" dirty="0"/>
              <a:t> </a:t>
            </a:r>
            <a:r>
              <a:rPr lang="en-US" sz="3500" dirty="0" err="1"/>
              <a:t>với</a:t>
            </a:r>
            <a:r>
              <a:rPr lang="en-US" sz="3500" dirty="0"/>
              <a:t> </a:t>
            </a:r>
            <a:r>
              <a:rPr lang="en-US" sz="3500" dirty="0" err="1"/>
              <a:t>các</a:t>
            </a:r>
            <a:r>
              <a:rPr lang="en-US" sz="3500" dirty="0"/>
              <a:t> </a:t>
            </a:r>
            <a:r>
              <a:rPr lang="en-US" sz="3500" dirty="0" err="1"/>
              <a:t>nước</a:t>
            </a:r>
            <a:r>
              <a:rPr lang="en-US" sz="3500" dirty="0"/>
              <a:t> </a:t>
            </a:r>
            <a:r>
              <a:rPr lang="en-US" sz="3500" dirty="0" smtClean="0"/>
              <a:t>Room to Read, </a:t>
            </a:r>
            <a:r>
              <a:rPr lang="en-US" sz="3500" dirty="0" err="1"/>
              <a:t>trong</a:t>
            </a:r>
            <a:r>
              <a:rPr lang="en-US" sz="3500" dirty="0"/>
              <a:t> </a:t>
            </a:r>
            <a:r>
              <a:rPr lang="en-US" sz="3500" dirty="0" err="1"/>
              <a:t>các</a:t>
            </a:r>
            <a:r>
              <a:rPr lang="en-US" sz="3500" dirty="0"/>
              <a:t> </a:t>
            </a:r>
            <a:r>
              <a:rPr lang="en-US" sz="3500" dirty="0" err="1"/>
              <a:t>hoạt</a:t>
            </a:r>
            <a:r>
              <a:rPr lang="en-US" sz="3500" dirty="0"/>
              <a:t> </a:t>
            </a:r>
            <a:r>
              <a:rPr lang="en-US" sz="3500" dirty="0" err="1"/>
              <a:t>động</a:t>
            </a:r>
            <a:r>
              <a:rPr lang="en-US" sz="3500" dirty="0"/>
              <a:t> </a:t>
            </a:r>
            <a:r>
              <a:rPr lang="en-US" sz="3500" dirty="0" err="1"/>
              <a:t>phát</a:t>
            </a:r>
            <a:r>
              <a:rPr lang="en-US" sz="3500" dirty="0"/>
              <a:t> </a:t>
            </a:r>
            <a:r>
              <a:rPr lang="en-US" sz="3500" dirty="0" err="1"/>
              <a:t>triển</a:t>
            </a:r>
            <a:r>
              <a:rPr lang="en-US" sz="3500" dirty="0"/>
              <a:t> </a:t>
            </a:r>
            <a:r>
              <a:rPr lang="en-US" sz="3500" dirty="0" err="1"/>
              <a:t>Văn</a:t>
            </a:r>
            <a:r>
              <a:rPr lang="en-US" sz="3500" dirty="0"/>
              <a:t> </a:t>
            </a:r>
            <a:r>
              <a:rPr lang="en-US" sz="3500" dirty="0" err="1"/>
              <a:t>hóa</a:t>
            </a:r>
            <a:r>
              <a:rPr lang="en-US" sz="3500" dirty="0"/>
              <a:t> </a:t>
            </a:r>
            <a:r>
              <a:rPr lang="en-US" sz="3500" dirty="0" err="1" smtClean="0"/>
              <a:t>đọc</a:t>
            </a:r>
            <a:endParaRPr lang="en-US" sz="35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300" dirty="0" err="1"/>
              <a:t>Hợp</a:t>
            </a:r>
            <a:r>
              <a:rPr lang="en-US" sz="3300" dirty="0"/>
              <a:t> </a:t>
            </a:r>
            <a:r>
              <a:rPr lang="en-US" sz="3300" dirty="0" err="1"/>
              <a:t>tác</a:t>
            </a:r>
            <a:r>
              <a:rPr lang="en-US" sz="3300" dirty="0"/>
              <a:t> </a:t>
            </a:r>
            <a:r>
              <a:rPr lang="en-US" sz="3300" dirty="0" err="1"/>
              <a:t>với</a:t>
            </a:r>
            <a:r>
              <a:rPr lang="en-US" sz="3300" dirty="0"/>
              <a:t> </a:t>
            </a:r>
            <a:r>
              <a:rPr lang="en-US" sz="3300" dirty="0" err="1" smtClean="0"/>
              <a:t>Bộ</a:t>
            </a:r>
            <a:r>
              <a:rPr lang="en-US" sz="3300" dirty="0" smtClean="0"/>
              <a:t> </a:t>
            </a:r>
            <a:r>
              <a:rPr lang="en-US" sz="3300" dirty="0" err="1" smtClean="0"/>
              <a:t>Giáo</a:t>
            </a:r>
            <a:r>
              <a:rPr lang="en-US" sz="3300" dirty="0" smtClean="0"/>
              <a:t> </a:t>
            </a:r>
            <a:r>
              <a:rPr lang="en-US" sz="3300" dirty="0" err="1" smtClean="0"/>
              <a:t>dục</a:t>
            </a:r>
            <a:r>
              <a:rPr lang="en-US" sz="3300" dirty="0" smtClean="0"/>
              <a:t> </a:t>
            </a:r>
            <a:r>
              <a:rPr lang="en-US" sz="3300" dirty="0" err="1" smtClean="0"/>
              <a:t>và</a:t>
            </a:r>
            <a:r>
              <a:rPr lang="en-US" sz="3300" dirty="0" smtClean="0"/>
              <a:t> </a:t>
            </a:r>
            <a:r>
              <a:rPr lang="en-US" sz="3300" dirty="0" err="1" smtClean="0"/>
              <a:t>Đào</a:t>
            </a:r>
            <a:r>
              <a:rPr lang="en-US" sz="3300" dirty="0" smtClean="0"/>
              <a:t> </a:t>
            </a:r>
            <a:r>
              <a:rPr lang="en-US" sz="3300" dirty="0" err="1" smtClean="0"/>
              <a:t>tạo</a:t>
            </a:r>
            <a:r>
              <a:rPr lang="en-US" sz="3300" dirty="0" smtClean="0"/>
              <a:t> </a:t>
            </a:r>
            <a:r>
              <a:rPr lang="en-US" sz="3300" dirty="0" err="1"/>
              <a:t>để</a:t>
            </a:r>
            <a:r>
              <a:rPr lang="en-US" sz="3300" dirty="0"/>
              <a:t> </a:t>
            </a:r>
            <a:r>
              <a:rPr lang="en-US" sz="3300" dirty="0" err="1"/>
              <a:t>triển</a:t>
            </a:r>
            <a:r>
              <a:rPr lang="en-US" sz="3300" dirty="0"/>
              <a:t> </a:t>
            </a:r>
            <a:r>
              <a:rPr lang="en-US" sz="3300" dirty="0" err="1"/>
              <a:t>khai</a:t>
            </a:r>
            <a:r>
              <a:rPr lang="en-US" sz="3300" dirty="0"/>
              <a:t> </a:t>
            </a:r>
            <a:r>
              <a:rPr lang="en-US" sz="3300" dirty="0" err="1"/>
              <a:t>mô</a:t>
            </a:r>
            <a:r>
              <a:rPr lang="en-US" sz="3300" dirty="0"/>
              <a:t> </a:t>
            </a:r>
            <a:r>
              <a:rPr lang="en-US" sz="3300" dirty="0" err="1"/>
              <a:t>hình</a:t>
            </a:r>
            <a:endParaRPr lang="en-US" sz="33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>
          <a:xfrm rot="5400000">
            <a:off x="271697" y="2100043"/>
            <a:ext cx="291676" cy="3587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244473" y="3325384"/>
            <a:ext cx="291676" cy="3587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265897" y="4278415"/>
            <a:ext cx="291676" cy="3587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265897" y="5627903"/>
            <a:ext cx="291676" cy="3587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46606" y="915305"/>
            <a:ext cx="6100010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67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206" y="89753"/>
            <a:ext cx="3832965" cy="856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 THIỆU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16074" y="799859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806" y="1704647"/>
            <a:ext cx="891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>
                <a:solidFill>
                  <a:srgbClr val="002060"/>
                </a:solidFill>
              </a:rPr>
              <a:t>Được thành lập vào năm 2000,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Nepal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1879" r="11530" b="-1859"/>
          <a:stretch/>
        </p:blipFill>
        <p:spPr>
          <a:xfrm>
            <a:off x="2590800" y="2743200"/>
            <a:ext cx="3428999" cy="2911659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0800" y="5744577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JOHN WOOD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Người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sáng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lập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1295400"/>
            <a:ext cx="7325759" cy="5302522"/>
            <a:chOff x="838200" y="1143000"/>
            <a:chExt cx="7325759" cy="545492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43000"/>
              <a:ext cx="7325759" cy="5454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143000" y="6109881"/>
              <a:ext cx="1816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73" tIns="45691" rIns="91373" bIns="45691" numCol="1" anchor="t" anchorCtr="0" compatLnSpc="1">
              <a:prstTxWarp prst="textNoShape">
                <a:avLst/>
              </a:prstTxWarp>
            </a:bodyPr>
            <a:lstStyle/>
            <a:p>
              <a:pPr defTabSz="91373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6 SemiBold" pitchFamily="34" charset="0"/>
                </a:rPr>
                <a:t>South Africa</a:t>
              </a:r>
              <a:r>
                <a:rPr lang="en-US" sz="1400" dirty="0">
                  <a:solidFill>
                    <a:srgbClr val="002060"/>
                  </a:solidFill>
                  <a:latin typeface="TheSans B5 Plain" pitchFamily="34" charset="0"/>
                </a:rPr>
                <a:t> </a:t>
              </a:r>
              <a:r>
                <a:rPr lang="en-US" sz="1400" dirty="0">
                  <a:solidFill>
                    <a:srgbClr val="002060"/>
                  </a:solidFill>
                  <a:latin typeface="TheSans B3 Light" pitchFamily="34" charset="0"/>
                </a:rPr>
                <a:t>(2006)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885097" y="4254623"/>
              <a:ext cx="1460500" cy="389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73" tIns="45691" rIns="91373" bIns="45691" numCol="1" anchor="t" anchorCtr="0" compatLnSpc="1">
              <a:prstTxWarp prst="textNoShape">
                <a:avLst/>
              </a:prstTxWarp>
            </a:bodyPr>
            <a:lstStyle/>
            <a:p>
              <a:pPr defTabSz="91373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6 SemiBold" pitchFamily="34" charset="0"/>
                </a:rPr>
                <a:t>Zambia</a:t>
              </a:r>
              <a:r>
                <a:rPr lang="en-US" sz="1400" dirty="0">
                  <a:solidFill>
                    <a:srgbClr val="002060"/>
                  </a:solidFill>
                  <a:latin typeface="TheSans B5 Plain" pitchFamily="34" charset="0"/>
                </a:rPr>
                <a:t> </a:t>
              </a:r>
              <a:r>
                <a:rPr lang="en-US" sz="1400" dirty="0">
                  <a:solidFill>
                    <a:srgbClr val="002060"/>
                  </a:solidFill>
                  <a:latin typeface="TheSans B3 Light" pitchFamily="34" charset="0"/>
                </a:rPr>
                <a:t>(2007)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873250" y="3993420"/>
              <a:ext cx="15240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73" tIns="45691" rIns="91373" bIns="45691" numCol="1" anchor="t" anchorCtr="0" compatLnSpc="1">
              <a:prstTxWarp prst="textNoShape">
                <a:avLst/>
              </a:prstTxWarp>
            </a:bodyPr>
            <a:lstStyle/>
            <a:p>
              <a:pPr defTabSz="91373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6 SemiBold" pitchFamily="34" charset="0"/>
                </a:rPr>
                <a:t>Tanzania</a:t>
              </a:r>
              <a:r>
                <a:rPr lang="en-US" sz="1400" dirty="0">
                  <a:solidFill>
                    <a:srgbClr val="002060"/>
                  </a:solidFill>
                  <a:latin typeface="TheSans B5 Plain" pitchFamily="34" charset="0"/>
                </a:rPr>
                <a:t> </a:t>
              </a:r>
              <a:r>
                <a:rPr lang="en-US" sz="1400" dirty="0">
                  <a:solidFill>
                    <a:srgbClr val="002060"/>
                  </a:solidFill>
                  <a:latin typeface="TheSans B3 Light" pitchFamily="34" charset="0"/>
                </a:rPr>
                <a:t>(2011)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587131" y="3079516"/>
              <a:ext cx="1346040" cy="25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73" tIns="45691" rIns="91373" bIns="45691" numCol="1" anchor="t" anchorCtr="0" compatLnSpc="1">
              <a:prstTxWarp prst="textNoShape">
                <a:avLst/>
              </a:prstTxWarp>
            </a:bodyPr>
            <a:lstStyle/>
            <a:p>
              <a:pPr defTabSz="91373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6 SemiBold" pitchFamily="34" charset="0"/>
                </a:rPr>
                <a:t>Sri Lanka</a:t>
              </a:r>
              <a:r>
                <a:rPr lang="en-US" sz="1400" dirty="0">
                  <a:solidFill>
                    <a:srgbClr val="002060"/>
                  </a:solidFill>
                  <a:latin typeface="TheSans B5 Plain" pitchFamily="34" charset="0"/>
                </a:rPr>
                <a:t> </a:t>
              </a:r>
              <a:r>
                <a:rPr lang="en-US" sz="1400" dirty="0">
                  <a:solidFill>
                    <a:srgbClr val="002060"/>
                  </a:solidFill>
                  <a:latin typeface="TheSans B3 Light" pitchFamily="34" charset="0"/>
                </a:rPr>
                <a:t>(2005)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2446538" y="2611072"/>
              <a:ext cx="1100932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73" tIns="45691" rIns="91373" bIns="45691" numCol="1" anchor="t" anchorCtr="0" compatLnSpc="1">
              <a:prstTxWarp prst="textNoShape">
                <a:avLst/>
              </a:prstTxWarp>
            </a:bodyPr>
            <a:lstStyle/>
            <a:p>
              <a:pPr defTabSz="91373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6 SemiBold" pitchFamily="34" charset="0"/>
                </a:rPr>
                <a:t>India</a:t>
              </a:r>
              <a:r>
                <a:rPr lang="en-US" sz="1400" dirty="0">
                  <a:solidFill>
                    <a:srgbClr val="002060"/>
                  </a:solidFill>
                  <a:latin typeface="TheSans B5 Plain" pitchFamily="34" charset="0"/>
                </a:rPr>
                <a:t> </a:t>
              </a:r>
              <a:r>
                <a:rPr lang="en-US" sz="1400" dirty="0">
                  <a:solidFill>
                    <a:srgbClr val="002060"/>
                  </a:solidFill>
                  <a:latin typeface="TheSans B3 Light" pitchFamily="34" charset="0"/>
                </a:rPr>
                <a:t>(2003)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446538" y="2370781"/>
              <a:ext cx="1258887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73" tIns="45691" rIns="91373" bIns="45691" numCol="1" anchor="t" anchorCtr="0" compatLnSpc="1">
              <a:prstTxWarp prst="textNoShape">
                <a:avLst/>
              </a:prstTxWarp>
            </a:bodyPr>
            <a:lstStyle/>
            <a:p>
              <a:pPr defTabSz="91373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6 SemiBold" pitchFamily="34" charset="0"/>
                </a:rPr>
                <a:t>Nepal</a:t>
              </a:r>
              <a:r>
                <a:rPr lang="en-US" sz="1400" dirty="0">
                  <a:solidFill>
                    <a:srgbClr val="002060"/>
                  </a:solidFill>
                  <a:latin typeface="TheSans B5 Plain" pitchFamily="34" charset="0"/>
                </a:rPr>
                <a:t> </a:t>
              </a:r>
              <a:r>
                <a:rPr lang="en-US" sz="1400" dirty="0">
                  <a:solidFill>
                    <a:srgbClr val="002060"/>
                  </a:solidFill>
                  <a:latin typeface="TheSans B3 Light" pitchFamily="34" charset="0"/>
                </a:rPr>
                <a:t>(2000)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210119" y="2864885"/>
              <a:ext cx="1350257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73" tIns="45691" rIns="91373" bIns="45691" numCol="1" anchor="t" anchorCtr="0" compatLnSpc="1">
              <a:prstTxWarp prst="textNoShape">
                <a:avLst/>
              </a:prstTxWarp>
            </a:bodyPr>
            <a:lstStyle/>
            <a:p>
              <a:pPr algn="ctr" defTabSz="9137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6 SemiBold" pitchFamily="34" charset="0"/>
                </a:rPr>
                <a:t>Bangladesh</a:t>
              </a:r>
              <a:endParaRPr lang="en-US" sz="1400" dirty="0">
                <a:solidFill>
                  <a:srgbClr val="002060"/>
                </a:solidFill>
                <a:latin typeface="TheSans B5 Plain" pitchFamily="34" charset="0"/>
              </a:endParaRPr>
            </a:p>
            <a:p>
              <a:pPr algn="ctr" defTabSz="9137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3 Light" pitchFamily="34" charset="0"/>
                </a:rPr>
                <a:t>(2008)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6301233" y="2018034"/>
              <a:ext cx="1160462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73" tIns="45691" rIns="91373" bIns="45691" numCol="1" anchor="t" anchorCtr="0" compatLnSpc="1">
              <a:prstTxWarp prst="textNoShape">
                <a:avLst/>
              </a:prstTxWarp>
            </a:bodyPr>
            <a:lstStyle/>
            <a:p>
              <a:pPr defTabSz="91373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6 SemiBold" pitchFamily="34" charset="0"/>
                </a:rPr>
                <a:t>Laos</a:t>
              </a:r>
              <a:r>
                <a:rPr lang="en-US" sz="1400" dirty="0">
                  <a:solidFill>
                    <a:srgbClr val="002060"/>
                  </a:solidFill>
                  <a:latin typeface="TheSans B5 Plain" pitchFamily="34" charset="0"/>
                </a:rPr>
                <a:t> </a:t>
              </a:r>
              <a:r>
                <a:rPr lang="en-US" sz="1400" dirty="0">
                  <a:solidFill>
                    <a:srgbClr val="002060"/>
                  </a:solidFill>
                  <a:latin typeface="TheSans B3 Light" pitchFamily="34" charset="0"/>
                </a:rPr>
                <a:t>(2005)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223025" y="2787460"/>
              <a:ext cx="1647349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73" tIns="45691" rIns="91373" bIns="45691" numCol="1" anchor="t" anchorCtr="0" compatLnSpc="1">
              <a:prstTxWarp prst="textNoShape">
                <a:avLst/>
              </a:prstTxWarp>
            </a:bodyPr>
            <a:lstStyle/>
            <a:p>
              <a:pPr defTabSz="91373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6 SemiBold" pitchFamily="34" charset="0"/>
                </a:rPr>
                <a:t>Vietnam</a:t>
              </a:r>
              <a:r>
                <a:rPr lang="en-US" sz="1400" dirty="0">
                  <a:solidFill>
                    <a:srgbClr val="002060"/>
                  </a:solidFill>
                  <a:latin typeface="TheSans B5 Plain" pitchFamily="34" charset="0"/>
                </a:rPr>
                <a:t> </a:t>
              </a:r>
              <a:r>
                <a:rPr lang="en-US" sz="1400" dirty="0">
                  <a:solidFill>
                    <a:srgbClr val="002060"/>
                  </a:solidFill>
                  <a:latin typeface="TheSans B3 Light" pitchFamily="34" charset="0"/>
                </a:rPr>
                <a:t>(2001)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5778500" y="3190899"/>
              <a:ext cx="167259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73" tIns="45691" rIns="91373" bIns="45691" numCol="1" anchor="t" anchorCtr="0" compatLnSpc="1">
              <a:prstTxWarp prst="textNoShape">
                <a:avLst/>
              </a:prstTxWarp>
            </a:bodyPr>
            <a:lstStyle/>
            <a:p>
              <a:pPr defTabSz="91373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6 SemiBold" pitchFamily="34" charset="0"/>
                </a:rPr>
                <a:t>Cambodia</a:t>
              </a:r>
              <a:r>
                <a:rPr lang="en-US" sz="1400" dirty="0">
                  <a:solidFill>
                    <a:srgbClr val="002060"/>
                  </a:solidFill>
                  <a:latin typeface="TheSans B5 Plain" pitchFamily="34" charset="0"/>
                </a:rPr>
                <a:t> </a:t>
              </a:r>
              <a:r>
                <a:rPr lang="en-US" sz="1400" dirty="0">
                  <a:solidFill>
                    <a:srgbClr val="002060"/>
                  </a:solidFill>
                  <a:latin typeface="TheSans B3 Light" pitchFamily="34" charset="0"/>
                </a:rPr>
                <a:t>(2003)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6477002" y="4134495"/>
              <a:ext cx="1534557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73" tIns="45691" rIns="91373" bIns="45691" numCol="1" anchor="t" anchorCtr="0" compatLnSpc="1">
              <a:prstTxWarp prst="textNoShape">
                <a:avLst/>
              </a:prstTxWarp>
            </a:bodyPr>
            <a:lstStyle/>
            <a:p>
              <a:pPr defTabSz="91373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TheSans B6 SemiBold" pitchFamily="34" charset="0"/>
                </a:rPr>
                <a:t>Indonesia </a:t>
              </a:r>
              <a:r>
                <a:rPr lang="en-US" sz="1400" dirty="0">
                  <a:solidFill>
                    <a:srgbClr val="002060"/>
                  </a:solidFill>
                  <a:latin typeface="TheSans B3 Light" pitchFamily="34" charset="0"/>
                </a:rPr>
                <a:t>(2014)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0206" y="89753"/>
            <a:ext cx="8818325" cy="856749"/>
            <a:chOff x="100206" y="89753"/>
            <a:chExt cx="8818325" cy="856749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0206" y="89753"/>
              <a:ext cx="3832965" cy="85674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 THIỆU</a:t>
              </a:r>
              <a:endPara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603" y="89753"/>
              <a:ext cx="1253928" cy="833636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216074" y="920018"/>
              <a:ext cx="4432126" cy="337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539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32815"/>
            <a:ext cx="3832965" cy="856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16074" y="799859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208" y="1747832"/>
            <a:ext cx="89279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tx2">
                    <a:lumMod val="75000"/>
                  </a:schemeClr>
                </a:solidFill>
              </a:rPr>
              <a:t>Hợp tác với </a:t>
            </a:r>
          </a:p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Chính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quyền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cộng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địa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phương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và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tổ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chức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đối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tác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28136" y="2963348"/>
            <a:ext cx="20064" cy="29861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62" y="3065343"/>
            <a:ext cx="2228850" cy="704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5394" y="4133598"/>
            <a:ext cx="3834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bg2">
                    <a:lumMod val="50000"/>
                  </a:schemeClr>
                </a:solidFill>
              </a:rPr>
              <a:t>Học sinh tiểu học 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vi-VN" sz="2800" b="1" dirty="0" smtClean="0">
                <a:solidFill>
                  <a:schemeClr val="tx2">
                    <a:lumMod val="75000"/>
                  </a:schemeClr>
                </a:solidFill>
              </a:rPr>
              <a:t>rở thành người đọc độc lập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1" y="4133597"/>
            <a:ext cx="4041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bg2">
                    <a:lumMod val="50000"/>
                  </a:schemeClr>
                </a:solidFill>
              </a:rPr>
              <a:t>Nữ sinh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800" b="1" dirty="0" smtClean="0">
                <a:solidFill>
                  <a:schemeClr val="tx2">
                    <a:lumMod val="75000"/>
                  </a:schemeClr>
                </a:solidFill>
              </a:rPr>
              <a:t>hoàn tất chương trình trung học phổ thông và được trang bị </a:t>
            </a:r>
          </a:p>
          <a:p>
            <a:pPr algn="ctr"/>
            <a:r>
              <a:rPr lang="vi-VN" sz="2800" b="1" dirty="0" smtClean="0">
                <a:solidFill>
                  <a:schemeClr val="tx2">
                    <a:lumMod val="75000"/>
                  </a:schemeClr>
                </a:solidFill>
              </a:rPr>
              <a:t>kĩ năng sống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208" y="-2060"/>
            <a:ext cx="27959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 THIỆU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617" y="989564"/>
            <a:ext cx="1874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SỨ MỆNH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071" y="2976179"/>
            <a:ext cx="222523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208" y="58464"/>
            <a:ext cx="3832965" cy="856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 THIỆU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16074" y="799859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208" y="840535"/>
            <a:ext cx="326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 THƯỞNG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8" y="2396355"/>
            <a:ext cx="1666875" cy="695325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613910" y="1747021"/>
            <a:ext cx="18287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FISCAL </a:t>
            </a:r>
            <a:r>
              <a:rPr kumimoji="0" lang="en-US" altLang="en-US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</a:p>
        </p:txBody>
      </p:sp>
      <p:pic>
        <p:nvPicPr>
          <p:cNvPr id="1029" name="Picture 5" descr="Room to Read is a leading nonprofit for children's literacy &amp; girls' education programs.  Learn more about our awards and recogniti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98" y="2308855"/>
            <a:ext cx="16668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70031" y="3230353"/>
            <a:ext cx="217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Top “4-Star” Rating</a:t>
            </a:r>
            <a:r>
              <a:rPr lang="vi-VN" sz="16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16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10 years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(2006-2017)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90373" y="1774232"/>
            <a:ext cx="19157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LEADER IN LITERACY</a:t>
            </a:r>
            <a:endParaRPr kumimoji="0" lang="en-US" altLang="en-US" sz="16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68" y="4552186"/>
            <a:ext cx="1666875" cy="8763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965537" y="5587983"/>
            <a:ext cx="324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#13 among best NGOs </a:t>
            </a:r>
          </a:p>
          <a:p>
            <a:pPr algn="ctr"/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in the world (2016)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584" y="3204690"/>
            <a:ext cx="2560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Library of Congress Literacy Award, Rubenstein Prize (2014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6" y="4015397"/>
            <a:ext cx="1667108" cy="1543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5622111"/>
            <a:ext cx="275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i="1" dirty="0" smtClean="0">
                <a:solidFill>
                  <a:schemeClr val="accent5">
                    <a:lumMod val="75000"/>
                  </a:schemeClr>
                </a:solidFill>
              </a:rPr>
              <a:t>UNESCO Confucius Prize for Literacy (2011)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295241" y="4105626"/>
            <a:ext cx="27891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 QUALITY</a:t>
            </a:r>
            <a:r>
              <a:rPr kumimoji="0" lang="vi-VN" altLang="en-US" sz="16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IMPACT</a:t>
            </a:r>
            <a:endParaRPr kumimoji="0" lang="en-US" altLang="en-US" sz="16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850436" y="1774232"/>
            <a:ext cx="19772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LOCALLY-PRODUCED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 BOOKS</a:t>
            </a:r>
            <a:endParaRPr kumimoji="0" lang="en-US" altLang="en-US" sz="16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3759" r="75263" b="42923"/>
          <a:stretch/>
        </p:blipFill>
        <p:spPr>
          <a:xfrm>
            <a:off x="7173489" y="2461878"/>
            <a:ext cx="1317704" cy="18130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05024" y="4466704"/>
            <a:ext cx="206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Multiple awards,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Asian 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Festival of Children’s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Content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26" y="50990"/>
            <a:ext cx="3832965" cy="8567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 THIỆU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16074" y="799859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208" y="840535"/>
            <a:ext cx="47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CHƯƠNG TRÌNH CHÍNH 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-396506" y="533400"/>
            <a:ext cx="10089411" cy="6013972"/>
            <a:chOff x="69633" y="223855"/>
            <a:chExt cx="8669661" cy="4576010"/>
          </a:xfrm>
        </p:grpSpPr>
        <p:pic>
          <p:nvPicPr>
            <p:cNvPr id="45" name="Picture 44" descr="Critical Milestones Slide-04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8" t="494" r="-458" b="25060"/>
            <a:stretch/>
          </p:blipFill>
          <p:spPr>
            <a:xfrm>
              <a:off x="69633" y="223855"/>
              <a:ext cx="8643014" cy="366268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35249" y="3886539"/>
              <a:ext cx="2835472" cy="91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smtClean="0">
                  <a:solidFill>
                    <a:srgbClr val="5F564E"/>
                  </a:solidFill>
                  <a:latin typeface="Calibri" pitchFamily="34" charset="0"/>
                  <a:cs typeface="Helvetica"/>
                </a:rPr>
                <a:t>CHƯƠNG TRÌNH HỖ TRỢ  PHÁT TRIỂN NGÔN NGỮ CHO HỌC SINH TIỂU HỌC </a:t>
              </a:r>
              <a:endParaRPr lang="en-US" sz="2400" dirty="0">
                <a:solidFill>
                  <a:srgbClr val="5F564E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21917" y="3886539"/>
              <a:ext cx="4017377" cy="632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smtClean="0">
                  <a:solidFill>
                    <a:srgbClr val="5F564E"/>
                  </a:solidFill>
                  <a:latin typeface="Calibri" pitchFamily="34" charset="0"/>
                  <a:cs typeface="Helvetica"/>
                </a:rPr>
                <a:t>CHƯƠNG TRÌNH HỖ TRỢ </a:t>
              </a:r>
            </a:p>
            <a:p>
              <a:r>
                <a:rPr lang="vi-VN" sz="2400" dirty="0" smtClean="0">
                  <a:solidFill>
                    <a:srgbClr val="5F564E"/>
                  </a:solidFill>
                  <a:latin typeface="Calibri" pitchFamily="34" charset="0"/>
                  <a:cs typeface="Helvetica"/>
                </a:rPr>
                <a:t>GIÁO DỤC CHO NỮ SINH </a:t>
              </a:r>
              <a:endParaRPr lang="en-US" sz="2400" dirty="0">
                <a:solidFill>
                  <a:srgbClr val="5F564E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21200" y="4356101"/>
              <a:ext cx="3740150" cy="255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800" dirty="0">
                  <a:solidFill>
                    <a:schemeClr val="bg1"/>
                  </a:solidFill>
                  <a:latin typeface="Calibri" pitchFamily="34" charset="0"/>
                  <a:cs typeface="Helvetica"/>
                </a:rPr>
                <a:t>SECONDARY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2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208" y="89753"/>
            <a:ext cx="5767192" cy="9945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 THÂN THIỆN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16074" y="799859"/>
            <a:ext cx="4933442" cy="406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9813" y="1084288"/>
            <a:ext cx="2024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solidFill>
                  <a:srgbClr val="0070C0"/>
                </a:solidFill>
              </a:rPr>
              <a:t>MIỀN NAM</a:t>
            </a:r>
            <a:endParaRPr lang="en-US" b="1" u="sng" dirty="0" smtClean="0">
              <a:solidFill>
                <a:srgbClr val="0070C0"/>
              </a:solidFill>
            </a:endParaRP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 THƠ </a:t>
            </a: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AN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 GIANG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VĨNH LONG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 VINH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 NINH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 MAU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2118" y="3392612"/>
            <a:ext cx="1856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solidFill>
                  <a:srgbClr val="0070C0"/>
                </a:solidFill>
              </a:rPr>
              <a:t>MIỀN BẮC</a:t>
            </a:r>
            <a:endParaRPr lang="en-US" b="1" u="sng" dirty="0" smtClean="0">
              <a:solidFill>
                <a:srgbClr val="0070C0"/>
              </a:solidFill>
            </a:endParaRP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 NGUYÊN</a:t>
            </a: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 GIANG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TUYÊN QUANG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 THỌ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LẠNG SƠN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2118" y="5257800"/>
            <a:ext cx="33808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solidFill>
                  <a:srgbClr val="0070C0"/>
                </a:solidFill>
                <a:cs typeface="Calibri" panose="020F0502020204030204" pitchFamily="34" charset="0"/>
              </a:rPr>
              <a:t>MIỀN TRUNG – TÂY NGUYÊN</a:t>
            </a:r>
            <a:endParaRPr lang="en-US" b="1" u="sng" dirty="0" smtClean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 ĐỊNH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 TĨNH</a:t>
            </a: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ĐẮK LẮK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LÂM ĐỒNG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923389"/>
            <a:ext cx="4517449" cy="5886281"/>
            <a:chOff x="3103010" y="1822626"/>
            <a:chExt cx="2862812" cy="43923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4" t="3222" r="4574" b="3413"/>
            <a:stretch/>
          </p:blipFill>
          <p:spPr>
            <a:xfrm>
              <a:off x="3103010" y="1822626"/>
              <a:ext cx="2862812" cy="439239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068804" y="2472578"/>
              <a:ext cx="1780755" cy="94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 smtClean="0">
                  <a:solidFill>
                    <a:srgbClr val="0070C0"/>
                  </a:solidFill>
                  <a:latin typeface="+mj-lt"/>
                </a:rPr>
                <a:t>16</a:t>
              </a:r>
            </a:p>
            <a:p>
              <a:pPr algn="r"/>
              <a:r>
                <a:rPr lang="en-US" sz="2000" b="1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TỈNH CÓ HOẠT ĐỘNG CỦA ROOM TO READ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7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889" y="143479"/>
            <a:ext cx="6757792" cy="8567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 THÂN THIỆN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15839" y="823583"/>
            <a:ext cx="6100010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37905" y="981957"/>
            <a:ext cx="6591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KHUNG CHƯƠNG TRÌNH CAN THIỆP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37905" y="3536309"/>
            <a:ext cx="9242998" cy="2044402"/>
            <a:chOff x="-80513" y="1405400"/>
            <a:chExt cx="9242998" cy="2044402"/>
          </a:xfrm>
        </p:grpSpPr>
        <p:sp>
          <p:nvSpPr>
            <p:cNvPr id="13" name="Rectangle 12"/>
            <p:cNvSpPr/>
            <p:nvPr/>
          </p:nvSpPr>
          <p:spPr>
            <a:xfrm>
              <a:off x="55281" y="1405400"/>
              <a:ext cx="1737629" cy="15150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34845" y="1416657"/>
              <a:ext cx="1755240" cy="15150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281" y="2985113"/>
              <a:ext cx="8968404" cy="4646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(6) </a:t>
              </a:r>
              <a:r>
                <a:rPr lang="vi-VN" sz="2200" b="1" dirty="0" smtClean="0">
                  <a:solidFill>
                    <a:schemeClr val="tx2">
                      <a:lumMod val="75000"/>
                    </a:schemeClr>
                  </a:solidFill>
                </a:rPr>
                <a:t>NGHIÊN CỨU, GIÁM SÁT VÀ LƯỢNG GIÁ 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75435" y="1427914"/>
              <a:ext cx="1781727" cy="1503748"/>
            </a:xfrm>
            <a:prstGeom prst="rect">
              <a:avLst/>
            </a:prstGeom>
            <a:solidFill>
              <a:srgbClr val="FAD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41585" y="1416657"/>
              <a:ext cx="1677362" cy="15037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80513" y="1780055"/>
              <a:ext cx="200999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(1)</a:t>
              </a:r>
            </a:p>
            <a:p>
              <a:pPr algn="ctr"/>
              <a:r>
                <a:rPr lang="vi-VN" sz="2000" b="1" dirty="0" smtClean="0">
                  <a:solidFill>
                    <a:schemeClr val="tx2">
                      <a:lumMod val="75000"/>
                    </a:schemeClr>
                  </a:solidFill>
                </a:rPr>
                <a:t>MÔI TRƯỜNG ĐỌC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01174" y="1862750"/>
              <a:ext cx="20092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vi-VN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 </a:t>
              </a:r>
            </a:p>
            <a:p>
              <a:pPr algn="ctr"/>
              <a:r>
                <a:rPr lang="vi-VN" sz="2200" b="1" dirty="0" smtClean="0">
                  <a:solidFill>
                    <a:schemeClr val="tx2">
                      <a:lumMod val="50000"/>
                    </a:schemeClr>
                  </a:solidFill>
                </a:rPr>
                <a:t>THỜI GIAN ĐỌC</a:t>
              </a:r>
              <a:endParaRPr lang="en-US" sz="2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71648" y="1848383"/>
              <a:ext cx="20092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(4) </a:t>
              </a:r>
            </a:p>
            <a:p>
              <a:pPr algn="ctr"/>
              <a:r>
                <a:rPr lang="vi-VN" sz="2200" b="1" dirty="0" smtClean="0">
                  <a:solidFill>
                    <a:schemeClr val="tx2">
                      <a:lumMod val="75000"/>
                    </a:schemeClr>
                  </a:solidFill>
                </a:rPr>
                <a:t>TẬP HUẤN </a:t>
              </a:r>
            </a:p>
            <a:p>
              <a:pPr algn="ctr"/>
              <a:r>
                <a:rPr lang="vi-VN" sz="2200" b="1" dirty="0" smtClean="0">
                  <a:solidFill>
                    <a:schemeClr val="tx2">
                      <a:lumMod val="75000"/>
                    </a:schemeClr>
                  </a:solidFill>
                </a:rPr>
                <a:t>KỸ THUẬT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03370" y="1416657"/>
              <a:ext cx="1720315" cy="1503748"/>
            </a:xfrm>
            <a:prstGeom prst="rect">
              <a:avLst/>
            </a:prstGeom>
            <a:solidFill>
              <a:srgbClr val="FAD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53211" y="1855622"/>
              <a:ext cx="2009274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(5)</a:t>
              </a:r>
              <a:endParaRPr lang="vi-VN" sz="19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vi-VN" sz="1900" b="1" dirty="0" smtClean="0">
                  <a:solidFill>
                    <a:schemeClr val="tx2">
                      <a:lumMod val="75000"/>
                    </a:schemeClr>
                  </a:solidFill>
                </a:rPr>
                <a:t>THAM GIA CỦA CỘNG ĐỒNG</a:t>
              </a:r>
              <a:endParaRPr lang="en-US" sz="1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223570" y="1587443"/>
            <a:ext cx="4233480" cy="18016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457050" y="1612149"/>
            <a:ext cx="4433491" cy="17124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24704" y="3341078"/>
            <a:ext cx="8968403" cy="449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5839" y="5617913"/>
            <a:ext cx="8950454" cy="430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 TÁC VỚI CHÍNH QUYỀN, CỘNG ĐỒNG</a:t>
            </a:r>
            <a:r>
              <a:rPr lang="en-US" sz="2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VÀ ĐỐI TÁC</a:t>
            </a:r>
            <a:r>
              <a:rPr lang="vi-VN" sz="2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6701" y="2423805"/>
            <a:ext cx="2820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PHÁT TRIỂN THÓI QUEN ĐỌC CHO TRẺ</a:t>
            </a:r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33332" y="3878610"/>
            <a:ext cx="20092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vi-V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 algn="ctr"/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</a:rPr>
              <a:t>TÀI LIỆU ĐỌC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889" y="6068912"/>
            <a:ext cx="8968404" cy="4646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NĂM VÀ 8 THÁNG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98685"/>
            <a:ext cx="5818839" cy="9035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 THÂN THIỆN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3" y="89753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4534" y="827018"/>
            <a:ext cx="6100010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208" y="796835"/>
            <a:ext cx="708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 TRƯỜNG ĐỌC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"/>
          <a:stretch/>
        </p:blipFill>
        <p:spPr>
          <a:xfrm>
            <a:off x="1" y="3863224"/>
            <a:ext cx="4614107" cy="299477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4915" y="1459412"/>
            <a:ext cx="4401402" cy="707886"/>
            <a:chOff x="204536" y="1785056"/>
            <a:chExt cx="4401402" cy="707886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238094" y="1771909"/>
              <a:ext cx="291676" cy="35879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327" y="1785056"/>
              <a:ext cx="40426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SÁCH ĐẶT </a:t>
              </a:r>
              <a:r>
                <a:rPr lang="vi-VN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vi-VN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ÊN </a:t>
              </a:r>
              <a:r>
                <a:rPr lang="vi-VN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KỆ MỞ,</a:t>
              </a:r>
              <a:r>
                <a:rPr lang="en-US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VỪA TẦM VỚI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04347" y="1459412"/>
            <a:ext cx="4439653" cy="400110"/>
            <a:chOff x="204536" y="1766638"/>
            <a:chExt cx="4439653" cy="400110"/>
          </a:xfrm>
        </p:grpSpPr>
        <p:sp>
          <p:nvSpPr>
            <p:cNvPr id="21" name="Isosceles Triangle 20"/>
            <p:cNvSpPr/>
            <p:nvPr/>
          </p:nvSpPr>
          <p:spPr>
            <a:xfrm rot="5400000">
              <a:off x="238094" y="1771909"/>
              <a:ext cx="291676" cy="35879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578" y="1766638"/>
              <a:ext cx="4042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MÔI TRƯỜNG VĂN BẢN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74264" y="2258012"/>
            <a:ext cx="4544936" cy="401654"/>
            <a:chOff x="204536" y="1805467"/>
            <a:chExt cx="4544936" cy="304043"/>
          </a:xfrm>
        </p:grpSpPr>
        <p:sp>
          <p:nvSpPr>
            <p:cNvPr id="24" name="Isosceles Triangle 23"/>
            <p:cNvSpPr/>
            <p:nvPr/>
          </p:nvSpPr>
          <p:spPr>
            <a:xfrm rot="5400000">
              <a:off x="238094" y="1771909"/>
              <a:ext cx="291676" cy="35879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6778" y="1806636"/>
              <a:ext cx="4072694" cy="30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lang="vi-VN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GÓC </a:t>
              </a:r>
              <a:r>
                <a:rPr lang="en-US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HOẠT ĐỘNG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4534" y="2255192"/>
            <a:ext cx="4439653" cy="707886"/>
            <a:chOff x="204536" y="1727968"/>
            <a:chExt cx="4439653" cy="707886"/>
          </a:xfrm>
        </p:grpSpPr>
        <p:sp>
          <p:nvSpPr>
            <p:cNvPr id="27" name="Isosceles Triangle 26"/>
            <p:cNvSpPr/>
            <p:nvPr/>
          </p:nvSpPr>
          <p:spPr>
            <a:xfrm rot="5400000">
              <a:off x="238094" y="1697675"/>
              <a:ext cx="291676" cy="35879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578" y="1727968"/>
              <a:ext cx="40426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PHÒNG ĐỌC SÁCH </a:t>
              </a:r>
              <a:r>
                <a:rPr lang="en-US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AN TOÀN, THÂN THIỆN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4534" y="3216790"/>
            <a:ext cx="4439653" cy="369332"/>
            <a:chOff x="204536" y="1766638"/>
            <a:chExt cx="4439653" cy="369332"/>
          </a:xfrm>
        </p:grpSpPr>
        <p:sp>
          <p:nvSpPr>
            <p:cNvPr id="33" name="Isosceles Triangle 32"/>
            <p:cNvSpPr/>
            <p:nvPr/>
          </p:nvSpPr>
          <p:spPr>
            <a:xfrm rot="5400000">
              <a:off x="238094" y="1771909"/>
              <a:ext cx="291676" cy="35879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578" y="1766638"/>
              <a:ext cx="4042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8210" y="3216790"/>
            <a:ext cx="4042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QUY TRÌNH MƯỢN SÁCH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ĐƠN GIẢN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82437" y="3238215"/>
            <a:ext cx="4439653" cy="369332"/>
            <a:chOff x="204536" y="1766638"/>
            <a:chExt cx="4439653" cy="369332"/>
          </a:xfrm>
        </p:grpSpPr>
        <p:sp>
          <p:nvSpPr>
            <p:cNvPr id="30" name="Isosceles Triangle 29"/>
            <p:cNvSpPr/>
            <p:nvPr/>
          </p:nvSpPr>
          <p:spPr>
            <a:xfrm rot="5400000">
              <a:off x="238094" y="1771909"/>
              <a:ext cx="291676" cy="35879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1578" y="1766638"/>
              <a:ext cx="4042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071304" y="3151710"/>
            <a:ext cx="404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HỖ TRỢ NHIỆT TÌNH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TẤT CẢ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HỌC SINH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41" y="3854362"/>
            <a:ext cx="4505459" cy="30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1281</Words>
  <Application>Microsoft Office PowerPoint</Application>
  <PresentationFormat>On-screen Show (4:3)</PresentationFormat>
  <Paragraphs>218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</vt:lpstr>
      <vt:lpstr>Calibri Light</vt:lpstr>
      <vt:lpstr>Helvetica</vt:lpstr>
      <vt:lpstr>TheSans B3 Light</vt:lpstr>
      <vt:lpstr>TheSans B5 Plain</vt:lpstr>
      <vt:lpstr>TheSans B6 SemiBold</vt:lpstr>
      <vt:lpstr>Office Theme</vt:lpstr>
      <vt:lpstr>ROOM TO READ VÀ MÔ HÌNH THƯ VIỆN THÂN THIỆN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THƯ VIỆN THÂN THIỆN NGHIÊN CỨU, GIÁM SÁT, LƯỢNG GIÁ   </vt:lpstr>
      <vt:lpstr>PowerPoint Presentation</vt:lpstr>
      <vt:lpstr>PowerPoint Presentation</vt:lpstr>
      <vt:lpstr>PowerPoint Presentation</vt:lpstr>
      <vt:lpstr>  THƯ VIỆN THÂN THIỆN GHI NHẬN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SkyBlue</dc:creator>
  <cp:lastModifiedBy>Nuong Nguyen</cp:lastModifiedBy>
  <cp:revision>138</cp:revision>
  <dcterms:created xsi:type="dcterms:W3CDTF">2017-10-05T03:54:40Z</dcterms:created>
  <dcterms:modified xsi:type="dcterms:W3CDTF">2018-07-02T09:02:20Z</dcterms:modified>
</cp:coreProperties>
</file>